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0" r:id="rId3"/>
    <p:sldId id="257" r:id="rId4"/>
    <p:sldId id="258" r:id="rId5"/>
    <p:sldId id="259" r:id="rId6"/>
    <p:sldId id="267" r:id="rId7"/>
    <p:sldId id="260" r:id="rId8"/>
    <p:sldId id="262" r:id="rId9"/>
    <p:sldId id="266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377" autoAdjust="0"/>
  </p:normalViewPr>
  <p:slideViewPr>
    <p:cSldViewPr>
      <p:cViewPr varScale="1">
        <p:scale>
          <a:sx n="68" d="100"/>
          <a:sy n="68" d="100"/>
        </p:scale>
        <p:origin x="-184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E2FEB-F017-4EA1-8205-9AE76FCC81C7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90374-17C5-4934-B133-D4667176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49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r>
              <a:rPr lang="en-US" dirty="0" smtClean="0"/>
              <a:t>1.)</a:t>
            </a:r>
            <a:r>
              <a:rPr lang="en-US" baseline="0" dirty="0" smtClean="0"/>
              <a:t> Start with four more than twice the number of eggs in a dozen.  Divide by 7.  Multiply by the number of years in a decade.  Subtract half of 30.  Take the positive square root.  (5)</a:t>
            </a:r>
          </a:p>
          <a:p>
            <a:endParaRPr lang="en-US" baseline="0" dirty="0" smtClean="0"/>
          </a:p>
          <a:p>
            <a:r>
              <a:rPr lang="en-US" baseline="0" dirty="0" smtClean="0"/>
              <a:t>2.) Start with 8 less than triple the number of nickels in a quarter.  Square it.  Add 90.  Subtract 58.  Take the negative square root. </a:t>
            </a:r>
            <a:r>
              <a:rPr lang="en-US" baseline="0" smtClean="0"/>
              <a:t>(-9)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190374-17C5-4934-B133-D4667176A3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15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32DC4-C0A5-4677-9A45-890D409A898C}" type="slidenum">
              <a:rPr lang="en-US"/>
              <a:pPr/>
              <a:t>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380A16-4041-4BC2-B491-C0E5856F33E3}" type="slidenum">
              <a:rPr lang="en-US"/>
              <a:pPr/>
              <a:t>4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0E2196-38A3-4F4F-8A6F-B4DB43DC51CC}" type="slidenum">
              <a:rPr lang="en-US"/>
              <a:pPr/>
              <a:t>5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048A48-E2ED-4DA6-8152-9E51DEA91B25}" type="slidenum">
              <a:rPr lang="en-US"/>
              <a:pPr/>
              <a:t>7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07AFBA-92B3-4B05-A28A-8D6846DCA465}" type="slidenum">
              <a:rPr lang="en-US"/>
              <a:pPr/>
              <a:t>8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6009C-5686-412C-B804-B63C490250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FF396-3D39-48F6-9576-E942B29DA7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6009C-5686-412C-B804-B63C490250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FF396-3D39-48F6-9576-E942B29DA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6009C-5686-412C-B804-B63C490250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FF396-3D39-48F6-9576-E942B29DA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6009C-5686-412C-B804-B63C490250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FF396-3D39-48F6-9576-E942B29DA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6009C-5686-412C-B804-B63C490250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FF396-3D39-48F6-9576-E942B29DA7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6009C-5686-412C-B804-B63C490250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FF396-3D39-48F6-9576-E942B29DA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6009C-5686-412C-B804-B63C490250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FF396-3D39-48F6-9576-E942B29DA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6009C-5686-412C-B804-B63C490250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FF396-3D39-48F6-9576-E942B29DA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6009C-5686-412C-B804-B63C490250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FF396-3D39-48F6-9576-E942B29DA7A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6009C-5686-412C-B804-B63C490250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FF396-3D39-48F6-9576-E942B29DA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6009C-5686-412C-B804-B63C490250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FF396-3D39-48F6-9576-E942B29DA7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E36009C-5686-412C-B804-B63C490250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FFF396-3D39-48F6-9576-E942B29DA7A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8.wmf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9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5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6.wmf"/><Relationship Id="rId9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5.wmf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28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</a:t>
            </a:r>
            <a:r>
              <a:rPr lang="en-US" smtClean="0"/>
              <a:t>January 9,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Agenda: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TISK &amp; 2 MM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Lesson 7-2: Exploring Similar Polygons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Homework: Work on </a:t>
            </a:r>
            <a:r>
              <a:rPr lang="en-US" dirty="0" err="1" smtClean="0"/>
              <a:t>Ch</a:t>
            </a:r>
            <a:r>
              <a:rPr lang="en-US" dirty="0" smtClean="0"/>
              <a:t> 7 Packet 1 §7-2 problems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47800" y="3733800"/>
                <a:ext cx="7162800" cy="19850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TISK Problems</a:t>
                </a:r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Determine the value of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Factor completely: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−12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Write the equation of a line in slope-intercept form that is parallel to the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+7</m:t>
                    </m:r>
                  </m:oMath>
                </a14:m>
                <a:r>
                  <a:rPr lang="en-US" dirty="0" smtClean="0"/>
                  <a:t> and passes through the point (6, -8).</a:t>
                </a:r>
              </a:p>
              <a:p>
                <a:pPr marL="342900" indent="-342900"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733800"/>
                <a:ext cx="7162800" cy="1985031"/>
              </a:xfrm>
              <a:prstGeom prst="rect">
                <a:avLst/>
              </a:prstGeom>
              <a:blipFill rotWithShape="1">
                <a:blip r:embed="rId3"/>
                <a:stretch>
                  <a:fillRect l="-766" t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912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Illustrating statements with pictures.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362200"/>
          </a:xfrm>
        </p:spPr>
        <p:txBody>
          <a:bodyPr>
            <a:normAutofit/>
          </a:bodyPr>
          <a:lstStyle/>
          <a:p>
            <a:r>
              <a:rPr lang="en-US" sz="2800" b="1" dirty="0"/>
              <a:t>For each statement, </a:t>
            </a:r>
            <a:r>
              <a:rPr lang="en-US" sz="2800" b="1" dirty="0" smtClean="0"/>
              <a:t>decide if it </a:t>
            </a:r>
            <a:r>
              <a:rPr lang="en-US" sz="2800" b="1" dirty="0"/>
              <a:t>is </a:t>
            </a:r>
            <a:r>
              <a:rPr lang="en-US" sz="2800" b="1" i="1" dirty="0"/>
              <a:t>always</a:t>
            </a:r>
            <a:r>
              <a:rPr lang="en-US" sz="2800" b="1" dirty="0"/>
              <a:t> true, </a:t>
            </a:r>
            <a:r>
              <a:rPr lang="en-US" sz="2800" b="1" i="1" dirty="0" smtClean="0"/>
              <a:t>sometimes</a:t>
            </a:r>
            <a:r>
              <a:rPr lang="en-US" sz="2800" b="1" dirty="0" smtClean="0"/>
              <a:t> </a:t>
            </a:r>
            <a:r>
              <a:rPr lang="en-US" sz="2800" b="1" dirty="0"/>
              <a:t>true, </a:t>
            </a:r>
            <a:r>
              <a:rPr lang="en-US" sz="2800" b="1" dirty="0" smtClean="0"/>
              <a:t>or </a:t>
            </a:r>
            <a:r>
              <a:rPr lang="en-US" sz="2800" b="1" i="1" dirty="0" smtClean="0"/>
              <a:t>never</a:t>
            </a:r>
            <a:r>
              <a:rPr lang="en-US" sz="2800" b="1" dirty="0" smtClean="0"/>
              <a:t> </a:t>
            </a:r>
            <a:r>
              <a:rPr lang="en-US" sz="2800" b="1" dirty="0"/>
              <a:t>true.  Draw figures to support your answer</a:t>
            </a:r>
            <a:r>
              <a:rPr lang="en-US" sz="2800" b="1" dirty="0" smtClean="0"/>
              <a:t>.</a:t>
            </a:r>
          </a:p>
          <a:p>
            <a:r>
              <a:rPr lang="en-US" sz="2800" dirty="0" smtClean="0"/>
              <a:t>A square is similar to a rectangle.</a:t>
            </a:r>
          </a:p>
          <a:p>
            <a:pPr lvl="1"/>
            <a:r>
              <a:rPr lang="en-US" sz="2400" dirty="0" smtClean="0"/>
              <a:t>Sometimes.</a:t>
            </a:r>
          </a:p>
          <a:p>
            <a:pPr lvl="1"/>
            <a:endParaRPr lang="en-US" sz="2400" dirty="0"/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44505" y="408349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86200" y="3969190"/>
            <a:ext cx="1143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Rectangle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41910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~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5867400" y="408349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509094" y="3969190"/>
            <a:ext cx="1558705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Rectangle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934200" y="4191000"/>
                <a:ext cx="6095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latin typeface="Cambria Math"/>
                          <a:ea typeface="Cambria Math"/>
                        </a:rPr>
                        <m:t>≁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191000"/>
                <a:ext cx="609599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2701705" y="4837331"/>
            <a:ext cx="0" cy="2748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129073" y="4540690"/>
            <a:ext cx="1871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701705" y="3969190"/>
            <a:ext cx="0" cy="2748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089495" y="4540690"/>
            <a:ext cx="1871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43400" y="4974760"/>
            <a:ext cx="0" cy="2748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784725" y="4396449"/>
            <a:ext cx="1871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50910" y="3824949"/>
            <a:ext cx="0" cy="2748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932252" y="4396449"/>
            <a:ext cx="1871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775295" y="4495800"/>
            <a:ext cx="1871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72000" y="3810000"/>
            <a:ext cx="0" cy="2748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19600" y="4953000"/>
            <a:ext cx="0" cy="2748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953000" y="4495800"/>
            <a:ext cx="1871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24600" y="4809416"/>
            <a:ext cx="0" cy="2748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751968" y="4512775"/>
            <a:ext cx="1871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24600" y="3941275"/>
            <a:ext cx="0" cy="2748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6712390" y="4512775"/>
            <a:ext cx="1871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212246" y="4974759"/>
            <a:ext cx="0" cy="2748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7415541" y="4648200"/>
            <a:ext cx="1871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319756" y="3824948"/>
            <a:ext cx="0" cy="2748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8988203" y="4648200"/>
            <a:ext cx="1871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440846" y="3809999"/>
            <a:ext cx="0" cy="2748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288446" y="4952999"/>
            <a:ext cx="0" cy="2748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88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500"/>
                            </p:stCondLst>
                            <p:childTnLst>
                              <p:par>
                                <p:cTn id="1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000"/>
                            </p:stCondLst>
                            <p:childTnLst>
                              <p:par>
                                <p:cTn id="1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/>
      <p:bldP spid="7" grpId="0" animBg="1"/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Illustrating statements with pictures.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362200"/>
          </a:xfrm>
        </p:spPr>
        <p:txBody>
          <a:bodyPr>
            <a:normAutofit/>
          </a:bodyPr>
          <a:lstStyle/>
          <a:p>
            <a:r>
              <a:rPr lang="en-US" sz="2800" b="1" dirty="0"/>
              <a:t>For each statement, </a:t>
            </a:r>
            <a:r>
              <a:rPr lang="en-US" sz="2800" b="1" dirty="0" smtClean="0"/>
              <a:t>decide if it </a:t>
            </a:r>
            <a:r>
              <a:rPr lang="en-US" sz="2800" b="1" dirty="0"/>
              <a:t>is </a:t>
            </a:r>
            <a:r>
              <a:rPr lang="en-US" sz="2800" b="1" i="1" dirty="0"/>
              <a:t>always</a:t>
            </a:r>
            <a:r>
              <a:rPr lang="en-US" sz="2800" b="1" dirty="0"/>
              <a:t> true, </a:t>
            </a:r>
            <a:r>
              <a:rPr lang="en-US" sz="2800" b="1" i="1" dirty="0" smtClean="0"/>
              <a:t>sometimes</a:t>
            </a:r>
            <a:r>
              <a:rPr lang="en-US" sz="2800" b="1" dirty="0" smtClean="0"/>
              <a:t> </a:t>
            </a:r>
            <a:r>
              <a:rPr lang="en-US" sz="2800" b="1" dirty="0"/>
              <a:t>true, </a:t>
            </a:r>
            <a:r>
              <a:rPr lang="en-US" sz="2800" b="1" dirty="0" smtClean="0"/>
              <a:t>or </a:t>
            </a:r>
            <a:r>
              <a:rPr lang="en-US" sz="2800" b="1" i="1" dirty="0" smtClean="0"/>
              <a:t>never</a:t>
            </a:r>
            <a:r>
              <a:rPr lang="en-US" sz="2800" b="1" dirty="0" smtClean="0"/>
              <a:t> </a:t>
            </a:r>
            <a:r>
              <a:rPr lang="en-US" sz="2800" b="1" dirty="0"/>
              <a:t>true.  Draw figures to support your answer</a:t>
            </a:r>
            <a:r>
              <a:rPr lang="en-US" sz="2800" b="1" dirty="0" smtClean="0"/>
              <a:t>.</a:t>
            </a:r>
          </a:p>
          <a:p>
            <a:r>
              <a:rPr lang="en-US" sz="2800" dirty="0" smtClean="0"/>
              <a:t>A triangle is similar to a kite.</a:t>
            </a:r>
          </a:p>
          <a:p>
            <a:pPr lvl="1"/>
            <a:r>
              <a:rPr lang="en-US" sz="2400" dirty="0" smtClean="0"/>
              <a:t>Never.</a:t>
            </a:r>
          </a:p>
          <a:p>
            <a:pPr lvl="1"/>
            <a:endParaRPr lang="en-US" sz="2400" dirty="0"/>
          </a:p>
          <a:p>
            <a:endParaRPr lang="en-US" sz="2800" dirty="0"/>
          </a:p>
        </p:txBody>
      </p:sp>
      <p:sp>
        <p:nvSpPr>
          <p:cNvPr id="10" name="Isosceles Triangle 9"/>
          <p:cNvSpPr/>
          <p:nvPr/>
        </p:nvSpPr>
        <p:spPr>
          <a:xfrm>
            <a:off x="2133600" y="4114800"/>
            <a:ext cx="1676400" cy="1066800"/>
          </a:xfrm>
          <a:prstGeom prst="triangle">
            <a:avLst>
              <a:gd name="adj" fmla="val 645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413972" y="3757188"/>
            <a:ext cx="1204111" cy="2190939"/>
          </a:xfrm>
          <a:custGeom>
            <a:avLst/>
            <a:gdLst>
              <a:gd name="connsiteX0" fmla="*/ 552262 w 1204111"/>
              <a:gd name="connsiteY0" fmla="*/ 0 h 2190939"/>
              <a:gd name="connsiteX1" fmla="*/ 0 w 1204111"/>
              <a:gd name="connsiteY1" fmla="*/ 660903 h 2190939"/>
              <a:gd name="connsiteX2" fmla="*/ 615636 w 1204111"/>
              <a:gd name="connsiteY2" fmla="*/ 2190939 h 2190939"/>
              <a:gd name="connsiteX3" fmla="*/ 1204111 w 1204111"/>
              <a:gd name="connsiteY3" fmla="*/ 579422 h 2190939"/>
              <a:gd name="connsiteX4" fmla="*/ 552262 w 1204111"/>
              <a:gd name="connsiteY4" fmla="*/ 0 h 219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4111" h="2190939">
                <a:moveTo>
                  <a:pt x="552262" y="0"/>
                </a:moveTo>
                <a:lnTo>
                  <a:pt x="0" y="660903"/>
                </a:lnTo>
                <a:lnTo>
                  <a:pt x="615636" y="2190939"/>
                </a:lnTo>
                <a:lnTo>
                  <a:pt x="1204111" y="579422"/>
                </a:lnTo>
                <a:lnTo>
                  <a:pt x="552262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733800" y="4114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angles can’t match up.</a:t>
            </a:r>
            <a:endParaRPr lang="en-US" dirty="0"/>
          </a:p>
        </p:txBody>
      </p:sp>
      <p:sp>
        <p:nvSpPr>
          <p:cNvPr id="35" name="Arc 34"/>
          <p:cNvSpPr/>
          <p:nvPr/>
        </p:nvSpPr>
        <p:spPr>
          <a:xfrm>
            <a:off x="2129073" y="4991100"/>
            <a:ext cx="381000" cy="381000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8166893">
            <a:off x="5825527" y="3566687"/>
            <a:ext cx="381000" cy="381000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 rot="8411723">
            <a:off x="3049601" y="3987226"/>
            <a:ext cx="381000" cy="381000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/>
        </p:nvSpPr>
        <p:spPr>
          <a:xfrm rot="8411723">
            <a:off x="2979295" y="3969525"/>
            <a:ext cx="521612" cy="521612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/>
          <p:cNvSpPr/>
          <p:nvPr/>
        </p:nvSpPr>
        <p:spPr>
          <a:xfrm rot="18443319">
            <a:off x="5827850" y="5508702"/>
            <a:ext cx="381000" cy="381000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/>
          <p:cNvSpPr/>
          <p:nvPr/>
        </p:nvSpPr>
        <p:spPr>
          <a:xfrm rot="18443319">
            <a:off x="5757545" y="5432202"/>
            <a:ext cx="521612" cy="521612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/>
          <p:cNvSpPr/>
          <p:nvPr/>
        </p:nvSpPr>
        <p:spPr>
          <a:xfrm rot="15241463">
            <a:off x="3553475" y="4975818"/>
            <a:ext cx="381000" cy="381000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 rot="15241463">
            <a:off x="3473027" y="4879954"/>
            <a:ext cx="521544" cy="521544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 rot="15241463">
            <a:off x="3320764" y="4799810"/>
            <a:ext cx="681832" cy="681832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 rot="2470241">
            <a:off x="5193460" y="4308638"/>
            <a:ext cx="381000" cy="381000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/>
          <p:cNvSpPr/>
          <p:nvPr/>
        </p:nvSpPr>
        <p:spPr>
          <a:xfrm rot="2470241">
            <a:off x="5113012" y="4212774"/>
            <a:ext cx="521544" cy="521544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/>
          <p:cNvSpPr/>
          <p:nvPr/>
        </p:nvSpPr>
        <p:spPr>
          <a:xfrm rot="2470241">
            <a:off x="5043043" y="4132630"/>
            <a:ext cx="681832" cy="681832"/>
          </a:xfrm>
          <a:prstGeom prst="arc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172200" y="3992494"/>
            <a:ext cx="700413" cy="700413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1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3" grpId="0" animBg="1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596646" indent="-514350">
                  <a:buAutoNum type="arabicParenR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96646" indent="-514350">
                  <a:buAutoNum type="arabicParenR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96646" indent="-51435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89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96646" indent="-51435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=1.295</m:t>
                    </m:r>
                  </m:oMath>
                </a14:m>
                <a:endParaRPr lang="en-US" dirty="0" smtClean="0"/>
              </a:p>
              <a:p>
                <a:pPr marL="596646" indent="-51435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96646" indent="-51435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=−11</m:t>
                    </m:r>
                  </m:oMath>
                </a14:m>
                <a:endParaRPr lang="en-US" dirty="0" smtClean="0"/>
              </a:p>
              <a:p>
                <a:pPr marL="596646" indent="-51435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=−1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596646" indent="-514350">
                  <a:buFont typeface="+mj-lt"/>
                  <a:buAutoNum type="arabicParenR" startAt="8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𝐹𝐺</m:t>
                    </m:r>
                    <m:r>
                      <a:rPr lang="en-US" i="1">
                        <a:latin typeface="Cambria Math"/>
                      </a:rPr>
                      <m:t>=3.9</m:t>
                    </m:r>
                  </m:oMath>
                </a14:m>
                <a:endParaRPr lang="en-US" dirty="0"/>
              </a:p>
              <a:p>
                <a:pPr marL="596646" indent="-514350">
                  <a:buAutoNum type="arabicParenR" startAt="8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𝐸𝐻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/>
              </a:p>
              <a:p>
                <a:pPr marL="596646" indent="-514350">
                  <a:buAutoNum type="arabicParenR" startAt="8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24°, 60°, 96°</m:t>
                    </m:r>
                  </m:oMath>
                </a14:m>
                <a:endParaRPr lang="en-US" dirty="0"/>
              </a:p>
              <a:p>
                <a:pPr marL="596646" indent="-514350">
                  <a:buFont typeface="+mj-lt"/>
                  <a:buAutoNum type="arabicParenR" startAt="11"/>
                </a:pPr>
                <a:r>
                  <a:rPr lang="en-US" dirty="0" smtClean="0"/>
                  <a:t>In </a:t>
                </a:r>
                <a:r>
                  <a:rPr lang="en-US" dirty="0"/>
                  <a:t>an isosceles right triangle, the two </a:t>
                </a:r>
                <a:r>
                  <a:rPr lang="en-US" dirty="0" err="1"/>
                  <a:t>nonright</a:t>
                </a:r>
                <a:r>
                  <a:rPr lang="en-US" dirty="0"/>
                  <a:t> angles </a:t>
                </a:r>
                <a:r>
                  <a:rPr lang="en-US" dirty="0" smtClean="0"/>
                  <a:t>have measures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45°</m:t>
                    </m:r>
                  </m:oMath>
                </a14:m>
                <a:r>
                  <a:rPr lang="en-US" dirty="0"/>
                  <a:t>.  Therefore, the ratio of </a:t>
                </a:r>
                <a:r>
                  <a:rPr lang="en-US" dirty="0" smtClean="0"/>
                  <a:t>any acute angle to the right angle </a:t>
                </a:r>
                <a:r>
                  <a:rPr lang="en-US" dirty="0"/>
                  <a:t>is 45:90 or 1:2.</a:t>
                </a:r>
              </a:p>
              <a:p>
                <a:pPr marL="596646" indent="-514350">
                  <a:buFont typeface="+mj-lt"/>
                  <a:buAutoNum type="arabicParenR" startAt="11"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r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191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874822" y="2050233"/>
            <a:ext cx="2925778" cy="3881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734793" y="4743000"/>
            <a:ext cx="4047007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1874822" y="5200200"/>
            <a:ext cx="2163778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791200" y="1562100"/>
            <a:ext cx="1981200" cy="419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874822" y="4267200"/>
            <a:ext cx="5973778" cy="4338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§7.2 </a:t>
            </a:r>
            <a:r>
              <a:rPr lang="en-US" dirty="0"/>
              <a:t>Similar Polygons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48" charset="2"/>
              <a:buNone/>
            </a:pPr>
            <a:r>
              <a:rPr lang="en-US" dirty="0"/>
              <a:t>Similar polygons have the same shape, but not the same size.</a:t>
            </a:r>
          </a:p>
          <a:p>
            <a:pPr>
              <a:buFont typeface="Wingdings" pitchFamily="48" charset="2"/>
              <a:buNone/>
            </a:pPr>
            <a:endParaRPr lang="en-US" dirty="0"/>
          </a:p>
          <a:p>
            <a:pPr>
              <a:buFont typeface="Wingdings" pitchFamily="48" charset="2"/>
              <a:buNone/>
            </a:pPr>
            <a:r>
              <a:rPr lang="en-US" dirty="0" smtClean="0"/>
              <a:t>Definition: </a:t>
            </a:r>
          </a:p>
          <a:p>
            <a:pPr>
              <a:buFont typeface="Wingdings" pitchFamily="48" charset="2"/>
              <a:buNone/>
            </a:pPr>
            <a:r>
              <a:rPr lang="en-US" dirty="0" smtClean="0"/>
              <a:t>Two polygons are similar if and only if their corresponding angles are congruent and their corresponding sides are proportional.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43000" y="56388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~ symbol is used to mean “is similar to”.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373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/>
      <p:bldP spid="18440" grpId="0" animBg="1"/>
      <p:bldP spid="18441" grpId="0" animBg="1"/>
      <p:bldP spid="18436" grpId="0" animBg="1"/>
      <p:bldP spid="18437" grpId="0" animBg="1"/>
      <p:bldP spid="18435" grpId="0" build="p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Similarity Statements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48" charset="2"/>
              <a:buNone/>
            </a:pPr>
            <a:r>
              <a:rPr lang="en-US" sz="2400" dirty="0" smtClean="0"/>
              <a:t>Pentagon EJHGF ~ pentagon VWXTU.  </a:t>
            </a:r>
            <a:r>
              <a:rPr lang="en-US" sz="2400" dirty="0"/>
              <a:t>List the pairs of congruent angles, then write the ratios of corresponding sides in a statement of proportionality.</a:t>
            </a:r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443162"/>
            <a:ext cx="457200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181600" y="2667000"/>
            <a:ext cx="3200400" cy="3352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48" charset="2"/>
              <a:buNone/>
              <a:tabLst/>
              <a:defRPr/>
            </a:pP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Congruent Angles</a:t>
            </a:r>
          </a:p>
        </p:txBody>
      </p:sp>
      <p:graphicFrame>
        <p:nvGraphicFramePr>
          <p:cNvPr id="25617" name="Object 17"/>
          <p:cNvGraphicFramePr>
            <a:graphicFrameLocks noChangeAspect="1"/>
          </p:cNvGraphicFramePr>
          <p:nvPr/>
        </p:nvGraphicFramePr>
        <p:xfrm>
          <a:off x="5171576" y="3101975"/>
          <a:ext cx="128551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5" imgW="647640" imgH="164880" progId="Equation.DSMT4">
                  <p:embed/>
                </p:oleObj>
              </mc:Choice>
              <mc:Fallback>
                <p:oleObj name="Equation" r:id="rId5" imgW="647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1576" y="3101975"/>
                        <a:ext cx="128551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8" name="Object 18"/>
          <p:cNvGraphicFramePr>
            <a:graphicFrameLocks noChangeAspect="1"/>
          </p:cNvGraphicFramePr>
          <p:nvPr/>
        </p:nvGraphicFramePr>
        <p:xfrm>
          <a:off x="5245100" y="3390900"/>
          <a:ext cx="130968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7" imgW="660240" imgH="203040" progId="Equation.DSMT4">
                  <p:embed/>
                </p:oleObj>
              </mc:Choice>
              <mc:Fallback>
                <p:oleObj name="Equation" r:id="rId7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100" y="3390900"/>
                        <a:ext cx="130968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9" name="Object 19"/>
          <p:cNvGraphicFramePr>
            <a:graphicFrameLocks noChangeAspect="1"/>
          </p:cNvGraphicFramePr>
          <p:nvPr/>
        </p:nvGraphicFramePr>
        <p:xfrm>
          <a:off x="5232400" y="3733800"/>
          <a:ext cx="133508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9" imgW="672840" imgH="164880" progId="Equation.DSMT4">
                  <p:embed/>
                </p:oleObj>
              </mc:Choice>
              <mc:Fallback>
                <p:oleObj name="Equation" r:id="rId9" imgW="672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3733800"/>
                        <a:ext cx="1335088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0" name="Object 20"/>
          <p:cNvGraphicFramePr>
            <a:graphicFrameLocks noChangeAspect="1"/>
          </p:cNvGraphicFramePr>
          <p:nvPr/>
        </p:nvGraphicFramePr>
        <p:xfrm>
          <a:off x="5257800" y="4025900"/>
          <a:ext cx="128428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11" imgW="647640" imgH="177480" progId="Equation.DSMT4">
                  <p:embed/>
                </p:oleObj>
              </mc:Choice>
              <mc:Fallback>
                <p:oleObj name="Equation" r:id="rId11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025900"/>
                        <a:ext cx="1284288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1" name="Object 21"/>
          <p:cNvGraphicFramePr>
            <a:graphicFrameLocks noChangeAspect="1"/>
          </p:cNvGraphicFramePr>
          <p:nvPr/>
        </p:nvGraphicFramePr>
        <p:xfrm>
          <a:off x="5245100" y="4330700"/>
          <a:ext cx="130968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13" imgW="660240" imgH="177480" progId="Equation.DSMT4">
                  <p:embed/>
                </p:oleObj>
              </mc:Choice>
              <mc:Fallback>
                <p:oleObj name="Equation" r:id="rId13" imgW="660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100" y="4330700"/>
                        <a:ext cx="1309688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334000" y="4800600"/>
            <a:ext cx="3200400" cy="1371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48" charset="2"/>
              <a:buNone/>
              <a:tabLst/>
              <a:defRPr/>
            </a:pP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Side Ratios</a:t>
            </a:r>
          </a:p>
        </p:txBody>
      </p:sp>
      <p:graphicFrame>
        <p:nvGraphicFramePr>
          <p:cNvPr id="25622" name="Object 22"/>
          <p:cNvGraphicFramePr>
            <a:graphicFrameLocks noChangeAspect="1"/>
          </p:cNvGraphicFramePr>
          <p:nvPr/>
        </p:nvGraphicFramePr>
        <p:xfrm>
          <a:off x="5029200" y="5181600"/>
          <a:ext cx="67945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15" imgW="342720" imgH="393480" progId="Equation.DSMT4">
                  <p:embed/>
                </p:oleObj>
              </mc:Choice>
              <mc:Fallback>
                <p:oleObj name="Equation" r:id="rId15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181600"/>
                        <a:ext cx="67945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3" name="Object 23"/>
          <p:cNvGraphicFramePr>
            <a:graphicFrameLocks noChangeAspect="1"/>
          </p:cNvGraphicFramePr>
          <p:nvPr/>
        </p:nvGraphicFramePr>
        <p:xfrm>
          <a:off x="5673725" y="5181600"/>
          <a:ext cx="8794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17" imgW="444240" imgH="393480" progId="Equation.DSMT4">
                  <p:embed/>
                </p:oleObj>
              </mc:Choice>
              <mc:Fallback>
                <p:oleObj name="Equation" r:id="rId17" imgW="444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3725" y="5181600"/>
                        <a:ext cx="879475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4" name="Object 24"/>
          <p:cNvGraphicFramePr>
            <a:graphicFrameLocks noChangeAspect="1"/>
          </p:cNvGraphicFramePr>
          <p:nvPr/>
        </p:nvGraphicFramePr>
        <p:xfrm>
          <a:off x="6502400" y="5181600"/>
          <a:ext cx="8286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19" imgW="419040" imgH="393480" progId="Equation.DSMT4">
                  <p:embed/>
                </p:oleObj>
              </mc:Choice>
              <mc:Fallback>
                <p:oleObj name="Equation" r:id="rId19" imgW="419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400" y="5181600"/>
                        <a:ext cx="828675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5" name="Object 25"/>
          <p:cNvGraphicFramePr>
            <a:graphicFrameLocks noChangeAspect="1"/>
          </p:cNvGraphicFramePr>
          <p:nvPr/>
        </p:nvGraphicFramePr>
        <p:xfrm>
          <a:off x="7440613" y="5181600"/>
          <a:ext cx="77946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21" imgW="393480" imgH="393480" progId="Equation.DSMT4">
                  <p:embed/>
                </p:oleObj>
              </mc:Choice>
              <mc:Fallback>
                <p:oleObj name="Equation" r:id="rId21" imgW="393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0613" y="5181600"/>
                        <a:ext cx="779462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6" name="Object 26"/>
          <p:cNvGraphicFramePr>
            <a:graphicFrameLocks noChangeAspect="1"/>
          </p:cNvGraphicFramePr>
          <p:nvPr/>
        </p:nvGraphicFramePr>
        <p:xfrm>
          <a:off x="8301038" y="5181600"/>
          <a:ext cx="80486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23" imgW="406080" imgH="393480" progId="Equation.DSMT4">
                  <p:embed/>
                </p:oleObj>
              </mc:Choice>
              <mc:Fallback>
                <p:oleObj name="Equation" r:id="rId23" imgW="406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1038" y="5181600"/>
                        <a:ext cx="804862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574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50" name="Picture 26" descr="C:\TEMP\Temporary Internet Files\Content.IE5\FUF4V48D\MC900434713[1].wmf"/>
          <p:cNvPicPr>
            <a:picLocks noChangeAspect="1" noChangeArrowheads="1"/>
          </p:cNvPicPr>
          <p:nvPr/>
        </p:nvPicPr>
        <p:blipFill>
          <a:blip r:embed="rId4" cstate="print">
            <a:lum bright="40000"/>
          </a:blip>
          <a:srcRect/>
          <a:stretch>
            <a:fillRect/>
          </a:stretch>
        </p:blipFill>
        <p:spPr bwMode="auto">
          <a:xfrm>
            <a:off x="6400801" y="4724400"/>
            <a:ext cx="914399" cy="1323975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Similar Polygons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48" charset="2"/>
              <a:buNone/>
            </a:pPr>
            <a:r>
              <a:rPr lang="en-US"/>
              <a:t>Decide if the figures are similar.  If they are similar, write a similarity statement.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3597" y="2247900"/>
            <a:ext cx="47371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434597" y="27051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729997" y="27051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053597" y="40767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15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348997" y="45339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406397" y="31623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092197" y="32385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872997" y="40005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863597" y="42291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181600" y="2667000"/>
            <a:ext cx="3200400" cy="1600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48" charset="2"/>
              <a:buNone/>
              <a:tabLst/>
              <a:defRPr/>
            </a:pPr>
            <a:r>
              <a:rPr kumimoji="0" lang="en-US" sz="2000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congruent angles seem to lead us to say yes, but to be sure, the sides have to</a:t>
            </a:r>
            <a:r>
              <a:rPr kumimoji="0" lang="en-US" sz="2000" b="0" i="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 proportional…</a:t>
            </a:r>
            <a:endParaRPr kumimoji="0" lang="en-US" sz="2000" b="0" i="0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6647" name="Object 23"/>
          <p:cNvGraphicFramePr>
            <a:graphicFrameLocks noChangeAspect="1"/>
          </p:cNvGraphicFramePr>
          <p:nvPr/>
        </p:nvGraphicFramePr>
        <p:xfrm>
          <a:off x="5943600" y="4191000"/>
          <a:ext cx="130968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6" imgW="660240" imgH="393480" progId="Equation.DSMT4">
                  <p:embed/>
                </p:oleObj>
              </mc:Choice>
              <mc:Fallback>
                <p:oleObj name="Equation" r:id="rId6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191000"/>
                        <a:ext cx="1309688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8" name="Object 24"/>
          <p:cNvGraphicFramePr>
            <a:graphicFrameLocks noChangeAspect="1"/>
          </p:cNvGraphicFramePr>
          <p:nvPr/>
        </p:nvGraphicFramePr>
        <p:xfrm>
          <a:off x="6178550" y="4191000"/>
          <a:ext cx="755650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8" imgW="380880" imgH="419040" progId="Equation.DSMT4">
                  <p:embed/>
                </p:oleObj>
              </mc:Choice>
              <mc:Fallback>
                <p:oleObj name="Equation" r:id="rId8" imgW="3808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8550" y="4191000"/>
                        <a:ext cx="755650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9" name="Object 25"/>
          <p:cNvGraphicFramePr>
            <a:graphicFrameLocks noChangeAspect="1"/>
          </p:cNvGraphicFramePr>
          <p:nvPr/>
        </p:nvGraphicFramePr>
        <p:xfrm>
          <a:off x="6183313" y="5130800"/>
          <a:ext cx="731837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0" imgW="368280" imgH="393480" progId="Equation.DSMT4">
                  <p:embed/>
                </p:oleObj>
              </mc:Choice>
              <mc:Fallback>
                <p:oleObj name="Equation" r:id="rId10" imgW="368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5130800"/>
                        <a:ext cx="731837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2057400" y="5562600"/>
            <a:ext cx="5486400" cy="1600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48" charset="2"/>
              <a:buNone/>
              <a:tabLst/>
              <a:defRPr/>
            </a:pPr>
            <a:r>
              <a:rPr kumimoji="0" lang="en-US" sz="2000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Similarity Statement: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48" charset="2"/>
              <a:buNone/>
              <a:tabLst/>
              <a:defRPr/>
            </a:pPr>
            <a:r>
              <a:rPr lang="en-US" sz="2000" kern="0" dirty="0" smtClean="0">
                <a:latin typeface="+mn-lt"/>
                <a:ea typeface="+mn-ea"/>
              </a:rPr>
              <a:t>LMNK ~ BCDA</a:t>
            </a:r>
            <a:endParaRPr kumimoji="0" lang="en-US" sz="2000" b="0" i="0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10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3" dur="20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2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Similar 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0668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Decide if the figures are similar.  If they are, write a similarity statement.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725" y="2514600"/>
            <a:ext cx="5248275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00525" y="3352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14925" y="3352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12519" y="318641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34325" y="318676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7.5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56238" y="2546879"/>
                <a:ext cx="2753762" cy="2835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The corresponding angles are congruent by the Right Angle Theorem, however corresponding sides are not proportional since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𝐴𝐵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𝐸𝐹</m:t>
                        </m:r>
                      </m:den>
                    </m:f>
                    <m:r>
                      <a:rPr lang="en-US" sz="2400" i="1">
                        <a:latin typeface="Cambria Math"/>
                        <a:ea typeface="Cambria Math"/>
                      </a:rPr>
                      <m:t>≠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𝐵𝐶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𝐹𝐺</m:t>
                        </m:r>
                      </m:den>
                    </m:f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238" y="2546879"/>
                <a:ext cx="2753762" cy="2835328"/>
              </a:xfrm>
              <a:prstGeom prst="rect">
                <a:avLst/>
              </a:prstGeom>
              <a:blipFill rotWithShape="1">
                <a:blip r:embed="rId3"/>
                <a:stretch>
                  <a:fillRect l="-3319" t="-1720" r="-6195" b="-1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840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77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>
                  <a:buFont typeface="Wingdings" pitchFamily="48" charset="2"/>
                  <a:buNone/>
                </a:pPr>
                <a:r>
                  <a:rPr lang="en-US" dirty="0" smtClean="0"/>
                  <a:t>List all pairs of congruent angles and write a statement of proportionality for the figures.</a:t>
                </a:r>
              </a:p>
              <a:p>
                <a:pPr>
                  <a:buFont typeface="Wingdings" pitchFamily="48" charset="2"/>
                  <a:buNone/>
                </a:pPr>
                <a:endParaRPr lang="en-US" dirty="0"/>
              </a:p>
              <a:p>
                <a:pPr marL="596646" indent="-514350">
                  <a:buFont typeface="Wingdings" pitchFamily="48" charset="2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𝑆𝑇𝑈</m:t>
                    </m:r>
                    <m:r>
                      <a:rPr lang="en-US" b="0" i="1" smtClean="0">
                        <a:latin typeface="Cambria Math"/>
                      </a:rPr>
                      <m:t>~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𝐶𝐷𝐸</m:t>
                    </m:r>
                  </m:oMath>
                </a14:m>
                <a:endParaRPr lang="en-US" dirty="0" smtClean="0"/>
              </a:p>
              <a:p>
                <a:pPr marL="596646" indent="-514350">
                  <a:buFont typeface="Wingdings" pitchFamily="48" charset="2"/>
                  <a:buAutoNum type="arabicPeriod"/>
                </a:pPr>
                <a:endParaRPr lang="en-US" dirty="0"/>
              </a:p>
              <a:p>
                <a:pPr marL="596646" indent="-514350">
                  <a:buFont typeface="Wingdings" pitchFamily="48" charset="2"/>
                  <a:buAutoNum type="arabicPeriod"/>
                </a:pPr>
                <a:endParaRPr lang="en-US" dirty="0" smtClean="0"/>
              </a:p>
              <a:p>
                <a:pPr marL="596646" indent="-514350">
                  <a:buFont typeface="Wingdings" pitchFamily="48" charset="2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ΔLMN</m:t>
                    </m:r>
                    <m:r>
                      <a:rPr lang="en-US" b="0" i="0" smtClean="0">
                        <a:latin typeface="Cambria Math"/>
                      </a:rPr>
                      <m:t>~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𝐺𝐻𝐼</m:t>
                    </m:r>
                  </m:oMath>
                </a14:m>
                <a:endParaRPr lang="en-US" dirty="0" smtClean="0"/>
              </a:p>
              <a:p>
                <a:pPr marL="596646" indent="-514350">
                  <a:buFont typeface="Wingdings" pitchFamily="48" charset="2"/>
                  <a:buAutoNum type="arabicPeriod"/>
                </a:pPr>
                <a:endParaRPr lang="en-US" dirty="0" smtClean="0"/>
              </a:p>
              <a:p>
                <a:pPr marL="596646" indent="-514350">
                  <a:buFont typeface="Wingdings" pitchFamily="48" charset="2"/>
                  <a:buAutoNum type="arabicPeriod"/>
                </a:pPr>
                <a:endParaRPr lang="en-US" dirty="0"/>
              </a:p>
              <a:p>
                <a:pPr marL="596646" indent="-514350">
                  <a:buFont typeface="Wingdings" pitchFamily="48" charset="2"/>
                  <a:buAutoNum type="arabicPeriod"/>
                </a:pPr>
                <a:r>
                  <a:rPr lang="en-US" dirty="0" smtClean="0"/>
                  <a:t>quadrilateral </a:t>
                </a:r>
                <a:r>
                  <a:rPr lang="en-US" i="1" dirty="0" smtClean="0"/>
                  <a:t>QRST</a:t>
                </a:r>
                <a:r>
                  <a:rPr lang="en-US" dirty="0" smtClean="0"/>
                  <a:t> ~ quadrilateral </a:t>
                </a:r>
                <a:r>
                  <a:rPr lang="en-US" i="1" dirty="0" smtClean="0"/>
                  <a:t>ABCD</a:t>
                </a:r>
                <a:endParaRPr lang="en-US" dirty="0"/>
              </a:p>
            </p:txBody>
          </p:sp>
        </mc:Choice>
        <mc:Fallback xmlns="">
          <p:sp>
            <p:nvSpPr>
              <p:cNvPr id="327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l="-813" t="-3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388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 bwMode="auto">
          <a:xfrm>
            <a:off x="6515100" y="2981325"/>
            <a:ext cx="533400" cy="457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433935" y="1371600"/>
            <a:ext cx="6858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962400" y="1905000"/>
            <a:ext cx="6858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268332" y="1937442"/>
            <a:ext cx="685800" cy="609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448300" y="3362325"/>
            <a:ext cx="533400" cy="457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686300" y="1448554"/>
            <a:ext cx="685800" cy="609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Similar Polygons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48" charset="2"/>
              <a:buNone/>
            </a:pPr>
            <a:r>
              <a:rPr lang="en-US"/>
              <a:t>The quadrilateral BCDE is similar to quadrilateral HFGK.  Find the value of </a:t>
            </a:r>
            <a:r>
              <a:rPr lang="en-US" i="1"/>
              <a:t>z</a:t>
            </a:r>
            <a:r>
              <a:rPr lang="en-US"/>
              <a:t>.</a:t>
            </a:r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2657475"/>
            <a:ext cx="5715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171700" y="2600325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924300" y="3819525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15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524500" y="3362325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6591300" y="2981325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z</a:t>
            </a:r>
            <a:endParaRPr lang="en-US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485900" y="374332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22</a:t>
            </a:r>
          </a:p>
        </p:txBody>
      </p:sp>
      <p:graphicFrame>
        <p:nvGraphicFramePr>
          <p:cNvPr id="31776" name="Object 32"/>
          <p:cNvGraphicFramePr>
            <a:graphicFrameLocks noChangeAspect="1"/>
          </p:cNvGraphicFramePr>
          <p:nvPr/>
        </p:nvGraphicFramePr>
        <p:xfrm>
          <a:off x="4937125" y="5257800"/>
          <a:ext cx="57943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Equation" r:id="rId5" imgW="291960" imgH="393480" progId="Equation.DSMT4">
                  <p:embed/>
                </p:oleObj>
              </mc:Choice>
              <mc:Fallback>
                <p:oleObj name="Equation" r:id="rId5" imgW="291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25" y="5257800"/>
                        <a:ext cx="579438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77" name="Object 33"/>
          <p:cNvGraphicFramePr>
            <a:graphicFrameLocks noChangeAspect="1"/>
          </p:cNvGraphicFramePr>
          <p:nvPr/>
        </p:nvGraphicFramePr>
        <p:xfrm>
          <a:off x="4953000" y="5743575"/>
          <a:ext cx="50323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7" imgW="253800" imgH="177480" progId="Equation.DSMT4">
                  <p:embed/>
                </p:oleObj>
              </mc:Choice>
              <mc:Fallback>
                <p:oleObj name="Equation" r:id="rId7" imgW="253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743575"/>
                        <a:ext cx="503238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78" name="Object 34"/>
          <p:cNvGraphicFramePr>
            <a:graphicFrameLocks noChangeAspect="1"/>
          </p:cNvGraphicFramePr>
          <p:nvPr/>
        </p:nvGraphicFramePr>
        <p:xfrm>
          <a:off x="5562600" y="5489575"/>
          <a:ext cx="252412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9" imgW="126720" imgH="114120" progId="Equation.DSMT4">
                  <p:embed/>
                </p:oleObj>
              </mc:Choice>
              <mc:Fallback>
                <p:oleObj name="Equation" r:id="rId9" imgW="12672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489575"/>
                        <a:ext cx="252412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79" name="Object 35"/>
          <p:cNvGraphicFramePr>
            <a:graphicFrameLocks noChangeAspect="1"/>
          </p:cNvGraphicFramePr>
          <p:nvPr/>
        </p:nvGraphicFramePr>
        <p:xfrm>
          <a:off x="5816600" y="5314950"/>
          <a:ext cx="52863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11" imgW="266400" imgH="393480" progId="Equation.DSMT4">
                  <p:embed/>
                </p:oleObj>
              </mc:Choice>
              <mc:Fallback>
                <p:oleObj name="Equation" r:id="rId11" imgW="266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5314950"/>
                        <a:ext cx="528638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80" name="Object 36"/>
          <p:cNvGraphicFramePr>
            <a:graphicFrameLocks noChangeAspect="1"/>
          </p:cNvGraphicFramePr>
          <p:nvPr/>
        </p:nvGraphicFramePr>
        <p:xfrm>
          <a:off x="5791200" y="5724525"/>
          <a:ext cx="50323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13" imgW="253800" imgH="177480" progId="Equation.DSMT4">
                  <p:embed/>
                </p:oleObj>
              </mc:Choice>
              <mc:Fallback>
                <p:oleObj name="Equation" r:id="rId13" imgW="253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724525"/>
                        <a:ext cx="503238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81" name="Object 37"/>
          <p:cNvGraphicFramePr>
            <a:graphicFrameLocks noChangeAspect="1"/>
          </p:cNvGraphicFramePr>
          <p:nvPr/>
        </p:nvGraphicFramePr>
        <p:xfrm>
          <a:off x="5029200" y="5233988"/>
          <a:ext cx="376238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Equation" r:id="rId15" imgW="190440" imgH="419040" progId="Equation.DSMT4">
                  <p:embed/>
                </p:oleObj>
              </mc:Choice>
              <mc:Fallback>
                <p:oleObj name="Equation" r:id="rId15" imgW="1904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233988"/>
                        <a:ext cx="376238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82" name="Object 38"/>
          <p:cNvGraphicFramePr>
            <a:graphicFrameLocks noChangeAspect="1"/>
          </p:cNvGraphicFramePr>
          <p:nvPr/>
        </p:nvGraphicFramePr>
        <p:xfrm>
          <a:off x="5854700" y="5281613"/>
          <a:ext cx="40163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name="Equation" r:id="rId17" imgW="203040" imgH="393480" progId="Equation.DSMT4">
                  <p:embed/>
                </p:oleObj>
              </mc:Choice>
              <mc:Fallback>
                <p:oleObj name="Equation" r:id="rId17" imgW="203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4700" y="5281613"/>
                        <a:ext cx="401638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83" name="Object 39"/>
          <p:cNvGraphicFramePr>
            <a:graphicFrameLocks noChangeAspect="1"/>
          </p:cNvGraphicFramePr>
          <p:nvPr/>
        </p:nvGraphicFramePr>
        <p:xfrm>
          <a:off x="6594475" y="5257800"/>
          <a:ext cx="903288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Equation" r:id="rId19" imgW="457200" imgH="419040" progId="Equation.DSMT4">
                  <p:embed/>
                </p:oleObj>
              </mc:Choice>
              <mc:Fallback>
                <p:oleObj name="Equation" r:id="rId19" imgW="4572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4475" y="5257800"/>
                        <a:ext cx="903288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84" name="Object 40"/>
          <p:cNvGraphicFramePr>
            <a:graphicFrameLocks noChangeAspect="1"/>
          </p:cNvGraphicFramePr>
          <p:nvPr/>
        </p:nvGraphicFramePr>
        <p:xfrm>
          <a:off x="7646988" y="5584825"/>
          <a:ext cx="10033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Equation" r:id="rId21" imgW="507960" imgH="164880" progId="Equation.DSMT4">
                  <p:embed/>
                </p:oleObj>
              </mc:Choice>
              <mc:Fallback>
                <p:oleObj name="Equation" r:id="rId21" imgW="507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6988" y="5584825"/>
                        <a:ext cx="10033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85" name="Object 41"/>
          <p:cNvGraphicFramePr>
            <a:graphicFrameLocks noChangeAspect="1"/>
          </p:cNvGraphicFramePr>
          <p:nvPr/>
        </p:nvGraphicFramePr>
        <p:xfrm>
          <a:off x="7758113" y="5867400"/>
          <a:ext cx="7270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Equation" r:id="rId23" imgW="368280" imgH="164880" progId="Equation.DSMT4">
                  <p:embed/>
                </p:oleObj>
              </mc:Choice>
              <mc:Fallback>
                <p:oleObj name="Equation" r:id="rId23" imgW="368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8113" y="5867400"/>
                        <a:ext cx="72707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027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6" grpId="0" animBg="1"/>
      <p:bldP spid="14" grpId="0" animBg="1"/>
      <p:bldP spid="20" grpId="0" animBg="1"/>
      <p:bldP spid="13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82296" indent="0">
                  <a:buNone/>
                </a:pPr>
                <a:r>
                  <a:rPr lang="en-US" dirty="0" smtClean="0"/>
                  <a:t>Quadrilateral </a:t>
                </a:r>
                <a:r>
                  <a:rPr lang="en-US" i="1" dirty="0" smtClean="0"/>
                  <a:t>BCDE</a:t>
                </a:r>
                <a:r>
                  <a:rPr lang="en-US" dirty="0" smtClean="0"/>
                  <a:t> ~ quadrilateral </a:t>
                </a:r>
                <a:r>
                  <a:rPr lang="en-US" i="1" dirty="0" smtClean="0"/>
                  <a:t>WXYZ</a:t>
                </a:r>
                <a:r>
                  <a:rPr lang="en-US" dirty="0" smtClean="0"/>
                  <a:t> .</a:t>
                </a:r>
              </a:p>
              <a:p>
                <a:pPr marL="82296" indent="0">
                  <a:buNone/>
                </a:pPr>
                <a:r>
                  <a:rPr lang="en-US" dirty="0" smtClean="0"/>
                  <a:t>Find </a:t>
                </a:r>
                <a:r>
                  <a:rPr lang="en-US" i="1" dirty="0" smtClean="0"/>
                  <a:t>XY</a:t>
                </a:r>
                <a:r>
                  <a:rPr lang="en-US" dirty="0" smtClean="0"/>
                  <a:t>. 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76" t="-1652" r="-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 rotWithShape="1">
          <a:blip r:embed="rId3" cstate="print"/>
          <a:srcRect l="74196" b="12353"/>
          <a:stretch/>
        </p:blipFill>
        <p:spPr bwMode="auto">
          <a:xfrm>
            <a:off x="5867400" y="1981200"/>
            <a:ext cx="2852191" cy="3496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354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732</TotalTime>
  <Words>634</Words>
  <Application>Microsoft Office PowerPoint</Application>
  <PresentationFormat>On-screen Show (4:3)</PresentationFormat>
  <Paragraphs>98</Paragraphs>
  <Slides>11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Solstice</vt:lpstr>
      <vt:lpstr>Equation</vt:lpstr>
      <vt:lpstr>Wednesday, January 9, 2013</vt:lpstr>
      <vt:lpstr>Homework Check</vt:lpstr>
      <vt:lpstr>§7.2 Similar Polygons</vt:lpstr>
      <vt:lpstr>Writing Similarity Statements</vt:lpstr>
      <vt:lpstr>Comparing Similar Polygons</vt:lpstr>
      <vt:lpstr>Comparing Similar Polygons</vt:lpstr>
      <vt:lpstr>You try it.</vt:lpstr>
      <vt:lpstr>Use Similar Polygons</vt:lpstr>
      <vt:lpstr>You try it.</vt:lpstr>
      <vt:lpstr>Illustrating statements with pictures.</vt:lpstr>
      <vt:lpstr>Illustrating statements with pictures.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Dria</dc:creator>
  <cp:lastModifiedBy>Dria</cp:lastModifiedBy>
  <cp:revision>11</cp:revision>
  <dcterms:created xsi:type="dcterms:W3CDTF">2013-01-08T14:03:36Z</dcterms:created>
  <dcterms:modified xsi:type="dcterms:W3CDTF">2013-01-10T02:36:06Z</dcterms:modified>
</cp:coreProperties>
</file>